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688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661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99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055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768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074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24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158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14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815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06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85141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9E5ABB-5C46-D0A7-9D18-86811D2072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HK">
                <a:solidFill>
                  <a:schemeClr val="tx1"/>
                </a:solidFill>
              </a:rPr>
              <a:t>Annotating predicates for the Mandarin conversation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224B1F-C9A2-C239-6F8C-5B740BEA5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endParaRPr lang="en-HK" sz="200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37129FEC-CD9D-C17F-44DB-F99415A07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724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935750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D00D8-3826-51F3-7264-E96148FB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Translating units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A163B-89B1-54AD-DF91-42D31DB84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Go to Unit &gt; Translation for this</a:t>
            </a:r>
          </a:p>
          <a:p>
            <a:r>
              <a:rPr lang="en-HK">
                <a:solidFill>
                  <a:srgbClr val="FFFFFF"/>
                </a:solidFill>
              </a:rPr>
              <a:t>You technically only need to translate lines (intonation units) where there is a subject, but most lines will have one, so it’s probably easier to just translate everything</a:t>
            </a:r>
          </a:p>
        </p:txBody>
      </p:sp>
      <p:pic>
        <p:nvPicPr>
          <p:cNvPr id="4" name="Rezonator 1.3.2 - NCCU-TM049_Zhiyu.rez 2023-11-03 15-07-49">
            <a:hlinkClick r:id="" action="ppaction://media"/>
            <a:extLst>
              <a:ext uri="{FF2B5EF4-FFF2-40B4-BE49-F238E27FC236}">
                <a16:creationId xmlns:a16="http://schemas.microsoft.com/office/drawing/2014/main" id="{005D8B85-EE1B-7891-0E6E-105E6BE7AA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29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F3DD0-B06C-B2E4-049C-403836386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Translating predicates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F69F1B9-24E8-BEDD-C187-FBF5363A3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Translate the verb in the Gloss column within Chunks.</a:t>
            </a:r>
          </a:p>
          <a:p>
            <a:r>
              <a:rPr lang="en-US" dirty="0">
                <a:solidFill>
                  <a:srgbClr val="FFFFFF"/>
                </a:solidFill>
              </a:rPr>
              <a:t>Just put all the verbs in the present tense. No need to use the correct tense.</a:t>
            </a:r>
          </a:p>
        </p:txBody>
      </p:sp>
      <p:pic>
        <p:nvPicPr>
          <p:cNvPr id="4" name="Rezonator 1.3.2 - NCCU-TM049_Zhiyu.rez 2023-11-03 15-10-43">
            <a:hlinkClick r:id="" action="ppaction://media"/>
            <a:extLst>
              <a:ext uri="{FF2B5EF4-FFF2-40B4-BE49-F238E27FC236}">
                <a16:creationId xmlns:a16="http://schemas.microsoft.com/office/drawing/2014/main" id="{2108B3F8-D771-246B-D7F7-6C86958060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53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07B283-90FB-481B-7A7D-A091D17DE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Identifying moods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69025-5D93-CCC0-ADAB-BC167B70B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If the verb belongs to an imperative (i.e. command), put the letter I under Mood.</a:t>
            </a:r>
          </a:p>
          <a:p>
            <a:r>
              <a:rPr lang="en-HK">
                <a:solidFill>
                  <a:srgbClr val="FFFFFF"/>
                </a:solidFill>
              </a:rPr>
              <a:t>Otherwise put C.</a:t>
            </a:r>
          </a:p>
        </p:txBody>
      </p:sp>
      <p:pic>
        <p:nvPicPr>
          <p:cNvPr id="4" name="Rezonator 1.3.2 - NCCU-TM049_Zhiyu.rez 2023-11-03 15-13-22">
            <a:hlinkClick r:id="" action="ppaction://media"/>
            <a:extLst>
              <a:ext uri="{FF2B5EF4-FFF2-40B4-BE49-F238E27FC236}">
                <a16:creationId xmlns:a16="http://schemas.microsoft.com/office/drawing/2014/main" id="{05232590-DB54-B2FE-1D6E-6C375182E5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433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89EEFD-93BC-4ACF-962C-E6279E72B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4BEF9E-15EF-7319-3CE0-839494438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Impersonal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D503B-67F9-1AB0-747C-D61B06157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723900"/>
            <a:ext cx="7183597" cy="3152362"/>
          </a:xfrm>
        </p:spPr>
        <p:txBody>
          <a:bodyPr>
            <a:normAutofit/>
          </a:bodyPr>
          <a:lstStyle/>
          <a:p>
            <a:r>
              <a:rPr lang="en-HK" dirty="0"/>
              <a:t>If a verb is impersonal, i.e. there is no real subject (e.g. </a:t>
            </a:r>
            <a:r>
              <a:rPr lang="ja-JP" altLang="en-US" dirty="0"/>
              <a:t>今日</a:t>
            </a:r>
            <a:r>
              <a:rPr lang="zh-TW" altLang="en-US" dirty="0"/>
              <a:t>很熱</a:t>
            </a:r>
            <a:r>
              <a:rPr lang="en-US" altLang="zh-TW" dirty="0"/>
              <a:t>), put Y there.</a:t>
            </a:r>
          </a:p>
          <a:p>
            <a:r>
              <a:rPr lang="en-US" dirty="0"/>
              <a:t>Otherwise put N. (You can leave blank if it’s N; we’ll add the Ns back programmatically)</a:t>
            </a:r>
            <a:endParaRPr lang="en-H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E806F5-AA3D-112E-A862-8E2B553FC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490" y="4867926"/>
            <a:ext cx="3247704" cy="99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52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461A6C-A141-2622-D21F-0E5F7A2E5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124999"/>
            <a:ext cx="4076149" cy="4608003"/>
          </a:xfrm>
        </p:spPr>
        <p:txBody>
          <a:bodyPr anchor="ctr">
            <a:normAutofit/>
          </a:bodyPr>
          <a:lstStyle/>
          <a:p>
            <a:r>
              <a:rPr lang="en-US" altLang="zh-TW" sz="4000">
                <a:solidFill>
                  <a:schemeClr val="accent1"/>
                </a:solidFill>
              </a:rPr>
              <a:t>FAlseStart</a:t>
            </a:r>
            <a:endParaRPr lang="en-HK" sz="4000">
              <a:solidFill>
                <a:schemeClr val="accen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27E2F-59E1-EF72-8D60-6FEEEB237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586" y="1124998"/>
            <a:ext cx="6143248" cy="4608003"/>
          </a:xfrm>
        </p:spPr>
        <p:txBody>
          <a:bodyPr>
            <a:normAutofit/>
          </a:bodyPr>
          <a:lstStyle/>
          <a:p>
            <a:r>
              <a:rPr lang="en-HK" sz="2000" dirty="0"/>
              <a:t>Put Y under </a:t>
            </a:r>
            <a:r>
              <a:rPr lang="en-HK" sz="2000" dirty="0" err="1"/>
              <a:t>FalseStart</a:t>
            </a:r>
            <a:r>
              <a:rPr lang="en-HK" sz="2000" dirty="0"/>
              <a:t> if the verb is part of something that was not finished, e.g. </a:t>
            </a:r>
            <a:r>
              <a:rPr lang="zh-TW" altLang="en-US" sz="2000" dirty="0"/>
              <a:t>我喜歡</a:t>
            </a:r>
            <a:r>
              <a:rPr lang="en-HK" altLang="zh-TW" sz="2000" dirty="0"/>
              <a:t>- </a:t>
            </a:r>
            <a:r>
              <a:rPr lang="zh-TW" altLang="en-US" sz="2000" dirty="0"/>
              <a:t>我喜歡吃蘋果</a:t>
            </a:r>
            <a:endParaRPr lang="en-HK" sz="2000" dirty="0"/>
          </a:p>
        </p:txBody>
      </p:sp>
    </p:spTree>
    <p:extLst>
      <p:ext uri="{BB962C8B-B14F-4D97-AF65-F5344CB8AC3E}">
        <p14:creationId xmlns:p14="http://schemas.microsoft.com/office/powerpoint/2010/main" val="1824606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76BD8-ABD3-B766-7866-005D1B93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34938"/>
          </a:xfrm>
        </p:spPr>
        <p:txBody>
          <a:bodyPr/>
          <a:lstStyle/>
          <a:p>
            <a:r>
              <a:rPr lang="en-HK" dirty="0"/>
              <a:t>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1C60F-4C82-5364-C18D-406F7C65C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70009"/>
            <a:ext cx="11029615" cy="51931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First, we look at whether the subject of the current verb is coreferential with an argument of the previous verb. If it does not, we put </a:t>
            </a:r>
            <a:r>
              <a:rPr lang="en-US" b="1" dirty="0"/>
              <a:t>D (No integration)</a:t>
            </a:r>
            <a:r>
              <a:rPr lang="en-US" dirty="0"/>
              <a:t>.</a:t>
            </a:r>
          </a:p>
          <a:p>
            <a:r>
              <a:rPr lang="en-US" dirty="0"/>
              <a:t>If the subject is coreferential with an argument of the previous verb, there are several possibilities: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Obligatory_Coref</a:t>
            </a:r>
            <a:r>
              <a:rPr lang="en-US" dirty="0"/>
              <a:t> (</a:t>
            </a:r>
            <a:r>
              <a:rPr lang="en-US" b="1" dirty="0"/>
              <a:t>M</a:t>
            </a:r>
            <a:r>
              <a:rPr lang="en-US" dirty="0"/>
              <a:t>): </a:t>
            </a:r>
            <a:r>
              <a:rPr lang="en-HK" dirty="0"/>
              <a:t>Grammatically, the two verbs are integrated into one clause, where the argument in the first verb is always the subject of the second verb. E.g. </a:t>
            </a:r>
            <a:r>
              <a:rPr lang="zh-TW" altLang="en-US" dirty="0"/>
              <a:t>我幫你</a:t>
            </a:r>
            <a:r>
              <a:rPr lang="zh-TW" altLang="en-US" b="1" u="sng" dirty="0"/>
              <a:t>找</a:t>
            </a:r>
            <a:r>
              <a:rPr lang="zh-TW" altLang="en-US" dirty="0"/>
              <a:t>考古題 </a:t>
            </a:r>
            <a:r>
              <a:rPr lang="en-HK" altLang="zh-TW" dirty="0"/>
              <a:t>– the subject</a:t>
            </a:r>
            <a:r>
              <a:rPr lang="zh-TW" altLang="en-US" dirty="0"/>
              <a:t> </a:t>
            </a:r>
            <a:r>
              <a:rPr lang="en-HK" altLang="zh-TW" dirty="0"/>
              <a:t>of</a:t>
            </a:r>
            <a:r>
              <a:rPr lang="zh-TW" altLang="en-US" dirty="0"/>
              <a:t> 找</a:t>
            </a:r>
            <a:r>
              <a:rPr lang="en-US" altLang="zh-TW" dirty="0"/>
              <a:t> is always the subject of </a:t>
            </a:r>
            <a:r>
              <a:rPr lang="zh-TW" altLang="en-US" dirty="0"/>
              <a:t>幫</a:t>
            </a:r>
            <a:r>
              <a:rPr lang="en-HK" altLang="zh-TW" dirty="0"/>
              <a:t>, we can’t have a situation where we say </a:t>
            </a:r>
            <a:r>
              <a:rPr lang="zh-TW" altLang="en-US" dirty="0"/>
              <a:t>我幫你</a:t>
            </a:r>
            <a:r>
              <a:rPr lang="zh-TW" altLang="en-US" b="1" u="sng" dirty="0"/>
              <a:t>找</a:t>
            </a:r>
            <a:r>
              <a:rPr lang="zh-TW" altLang="en-US" dirty="0"/>
              <a:t>考古題 </a:t>
            </a:r>
            <a:r>
              <a:rPr lang="en-HK" altLang="zh-TW" dirty="0"/>
              <a:t>but the person who does the searching is the </a:t>
            </a:r>
            <a:r>
              <a:rPr lang="zh-TW" altLang="en-US" dirty="0"/>
              <a:t>你</a:t>
            </a:r>
            <a:r>
              <a:rPr lang="en-HK" altLang="zh-TW" dirty="0"/>
              <a:t>. So we put M for </a:t>
            </a:r>
            <a:r>
              <a:rPr lang="zh-TW" altLang="en-US" dirty="0"/>
              <a:t>找</a:t>
            </a:r>
            <a:r>
              <a:rPr lang="en-HK" altLang="zh-TW" dirty="0"/>
              <a:t>.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No_Obligatory_Coref</a:t>
            </a:r>
            <a:r>
              <a:rPr lang="en-US" dirty="0"/>
              <a:t> (</a:t>
            </a:r>
            <a:r>
              <a:rPr lang="en-US" b="1" dirty="0"/>
              <a:t>N</a:t>
            </a:r>
            <a:r>
              <a:rPr lang="en-US" dirty="0"/>
              <a:t>)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Similar to M, but coreference is not necessary. E.g. </a:t>
            </a:r>
            <a:r>
              <a:rPr lang="zh-TW" altLang="en-US" dirty="0"/>
              <a:t>我想</a:t>
            </a:r>
            <a:r>
              <a:rPr lang="zh-TW" altLang="en-US" b="1" u="sng" dirty="0"/>
              <a:t>去</a:t>
            </a:r>
            <a:r>
              <a:rPr lang="zh-TW" altLang="en-US" dirty="0"/>
              <a:t> </a:t>
            </a:r>
            <a:r>
              <a:rPr lang="en-HK" altLang="zh-TW" dirty="0"/>
              <a:t>vs </a:t>
            </a:r>
            <a:r>
              <a:rPr lang="zh-TW" altLang="en-US" dirty="0"/>
              <a:t>我想你</a:t>
            </a:r>
            <a:r>
              <a:rPr lang="zh-TW" altLang="en-US" b="1" dirty="0"/>
              <a:t>去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HK" altLang="zh-TW" dirty="0"/>
              <a:t>the </a:t>
            </a:r>
            <a:r>
              <a:rPr lang="zh-TW" altLang="en-US" dirty="0"/>
              <a:t>去 </a:t>
            </a:r>
            <a:r>
              <a:rPr lang="en-HK" altLang="zh-TW" dirty="0"/>
              <a:t>is N in these cases, because </a:t>
            </a:r>
            <a:r>
              <a:rPr lang="zh-TW" altLang="en-US" dirty="0"/>
              <a:t>想 </a:t>
            </a:r>
            <a:r>
              <a:rPr lang="en-HK" altLang="zh-TW" dirty="0"/>
              <a:t>doesn’t mean necessarily that the subject of </a:t>
            </a:r>
            <a:r>
              <a:rPr lang="zh-TW" altLang="en-US" dirty="0"/>
              <a:t>想 </a:t>
            </a:r>
            <a:r>
              <a:rPr lang="en-HK" altLang="zh-TW" dirty="0"/>
              <a:t>is the same as the subject of </a:t>
            </a:r>
            <a:r>
              <a:rPr lang="zh-TW" altLang="en-US" dirty="0"/>
              <a:t>去</a:t>
            </a:r>
            <a:r>
              <a:rPr lang="en-HK" altLang="zh-TW" dirty="0"/>
              <a:t>.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Subordinate (</a:t>
            </a:r>
            <a:r>
              <a:rPr lang="zh-TW" altLang="en-US" dirty="0"/>
              <a:t>從屬關係</a:t>
            </a:r>
            <a:r>
              <a:rPr lang="en-HK" altLang="zh-TW" dirty="0"/>
              <a:t>, </a:t>
            </a:r>
            <a:r>
              <a:rPr lang="en-HK" altLang="zh-TW" b="1" dirty="0"/>
              <a:t>S</a:t>
            </a:r>
            <a:r>
              <a:rPr lang="en-HK" altLang="zh-TW" dirty="0"/>
              <a:t>): The two clauses have unequal status. </a:t>
            </a:r>
            <a:r>
              <a:rPr lang="zh-TW" altLang="en-US" dirty="0"/>
              <a:t>如果你想去的話，就</a:t>
            </a:r>
            <a:r>
              <a:rPr lang="zh-TW" altLang="en-US" b="1" u="sng" dirty="0"/>
              <a:t>去</a:t>
            </a:r>
            <a:r>
              <a:rPr lang="zh-TW" altLang="en-US" dirty="0"/>
              <a:t>吧。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Coordinate	(</a:t>
            </a:r>
            <a:r>
              <a:rPr lang="zh-TW" altLang="en-US" dirty="0"/>
              <a:t>並列關係</a:t>
            </a:r>
            <a:r>
              <a:rPr lang="en-HK" altLang="zh-TW" dirty="0"/>
              <a:t>, </a:t>
            </a:r>
            <a:r>
              <a:rPr lang="en-HK" altLang="zh-TW" b="1" dirty="0"/>
              <a:t>C</a:t>
            </a:r>
            <a:r>
              <a:rPr lang="en-HK" altLang="zh-TW" dirty="0"/>
              <a:t>): The two clauses have equal status and are separated by a conjunction (</a:t>
            </a:r>
            <a:r>
              <a:rPr lang="zh-TW" altLang="en-US" dirty="0"/>
              <a:t>連詞</a:t>
            </a:r>
            <a:r>
              <a:rPr lang="en-HK" altLang="zh-TW" dirty="0"/>
              <a:t>). </a:t>
            </a:r>
            <a:r>
              <a:rPr lang="zh-TW" altLang="en-US" dirty="0"/>
              <a:t>他喜歡吃蘋果，而且每天都</a:t>
            </a:r>
            <a:r>
              <a:rPr lang="zh-TW" altLang="en-US" b="1" u="sng" dirty="0"/>
              <a:t>吃</a:t>
            </a:r>
            <a:r>
              <a:rPr lang="zh-TW" altLang="en-US" dirty="0"/>
              <a:t>。</a:t>
            </a:r>
            <a:endParaRPr lang="en-HK" altLang="zh-TW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Answer (A): The </a:t>
            </a:r>
            <a:r>
              <a:rPr lang="en-HK" dirty="0"/>
              <a:t>current clause is an answer to the previous clause. E.g. </a:t>
            </a:r>
            <a:r>
              <a:rPr lang="zh-TW" altLang="en-US" dirty="0"/>
              <a:t>你喜歡吃蘋果嗎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zh-TW" altLang="en-US" b="1" u="sng" dirty="0"/>
              <a:t>喜歡</a:t>
            </a:r>
            <a:r>
              <a:rPr lang="en-HK" altLang="zh-TW" dirty="0"/>
              <a:t>. 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Parataxis (P): The two clauses are just put next to each other with no special relationship. Basically, we choose this if everything </a:t>
            </a:r>
            <a:r>
              <a:rPr lang="en-US"/>
              <a:t>else doesn’t fit. </a:t>
            </a:r>
            <a:r>
              <a:rPr lang="zh-TW" altLang="en-US"/>
              <a:t>天</a:t>
            </a:r>
            <a:r>
              <a:rPr lang="zh-TW" altLang="en-US" dirty="0"/>
              <a:t>天吃蘋果，醫生</a:t>
            </a:r>
            <a:r>
              <a:rPr lang="zh-TW" altLang="en-US" b="1" u="sng" dirty="0"/>
              <a:t>遠離</a:t>
            </a:r>
            <a:r>
              <a:rPr lang="zh-TW" altLang="en-US" dirty="0"/>
              <a:t>我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14592240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RightStep">
      <a:dk1>
        <a:srgbClr val="000000"/>
      </a:dk1>
      <a:lt1>
        <a:srgbClr val="FFFFFF"/>
      </a:lt1>
      <a:dk2>
        <a:srgbClr val="1C2031"/>
      </a:dk2>
      <a:lt2>
        <a:srgbClr val="F3F0F0"/>
      </a:lt2>
      <a:accent1>
        <a:srgbClr val="20B3AA"/>
      </a:accent1>
      <a:accent2>
        <a:srgbClr val="1792D5"/>
      </a:accent2>
      <a:accent3>
        <a:srgbClr val="2954E7"/>
      </a:accent3>
      <a:accent4>
        <a:srgbClr val="4C2CD9"/>
      </a:accent4>
      <a:accent5>
        <a:srgbClr val="9C29E7"/>
      </a:accent5>
      <a:accent6>
        <a:srgbClr val="D517D1"/>
      </a:accent6>
      <a:hlink>
        <a:srgbClr val="BF3F47"/>
      </a:hlink>
      <a:folHlink>
        <a:srgbClr val="7F7F7F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525</Words>
  <Application>Microsoft Office PowerPoint</Application>
  <PresentationFormat>Widescreen</PresentationFormat>
  <Paragraphs>24</Paragraphs>
  <Slides>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Franklin Gothic Book</vt:lpstr>
      <vt:lpstr>Franklin Gothic Demi</vt:lpstr>
      <vt:lpstr>Gill Sans MT</vt:lpstr>
      <vt:lpstr>Wingdings 2</vt:lpstr>
      <vt:lpstr>DividendVTI</vt:lpstr>
      <vt:lpstr>Annotating predicates for the Mandarin conversation project</vt:lpstr>
      <vt:lpstr>Translating units</vt:lpstr>
      <vt:lpstr>Translating predicates</vt:lpstr>
      <vt:lpstr>Identifying moods</vt:lpstr>
      <vt:lpstr>Impersonal</vt:lpstr>
      <vt:lpstr>FAlseStart</vt:lpstr>
      <vt:lpstr>Integration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Annotating predicates for the Mandarin conversation project</dc:title>
  <dc:creator>Ka Yau Lai</dc:creator>
  <cp:lastModifiedBy>Ka Yau Lai</cp:lastModifiedBy>
  <cp:revision>1</cp:revision>
  <dcterms:created xsi:type="dcterms:W3CDTF">2023-11-03T22:05:29Z</dcterms:created>
  <dcterms:modified xsi:type="dcterms:W3CDTF">2023-11-03T22:42:24Z</dcterms:modified>
</cp:coreProperties>
</file>

<file path=docProps/thumbnail.jpeg>
</file>